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6" r:id="rId3"/>
    <p:sldId id="277" r:id="rId4"/>
    <p:sldId id="278" r:id="rId5"/>
    <p:sldId id="256" r:id="rId6"/>
    <p:sldId id="274" r:id="rId7"/>
    <p:sldId id="273" r:id="rId8"/>
    <p:sldId id="280" r:id="rId9"/>
    <p:sldId id="271" r:id="rId10"/>
    <p:sldId id="283" r:id="rId11"/>
    <p:sldId id="264" r:id="rId12"/>
    <p:sldId id="284" r:id="rId13"/>
    <p:sldId id="286" r:id="rId14"/>
    <p:sldId id="288" r:id="rId15"/>
    <p:sldId id="28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404" autoAdjust="0"/>
    <p:restoredTop sz="86457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5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E5DA1-1C5C-432F-8028-C46D32CEB2AB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1657-5AA7-4CC1-ADCA-1BA683BE5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1657-5AA7-4CC1-ADCA-1BA683BE58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9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8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8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ТЕХНОЛОГИИ\Информационные технологии\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92186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73" y="11663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973" y="5877272"/>
            <a:ext cx="6400800" cy="69763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21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941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6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9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4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3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9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4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4941-308C-4B3D-BCCD-DC176914B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ТЕХНОЛОГИИ\Информационные технологии\IT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92275" y="1600200"/>
            <a:ext cx="69945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0163" y="6550025"/>
            <a:ext cx="172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376092"/>
                </a:solidFill>
                <a:latin typeface="Bell MT" pitchFamily="18" charset="0"/>
              </a:rPr>
              <a:t>ProPowerPoint.Ru</a:t>
            </a:r>
            <a:endParaRPr lang="ru-RU" sz="1400">
              <a:solidFill>
                <a:srgbClr val="376092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fostart.ru/journal/news/mir-1s/vostrebovannost-spetsialistov-1s-po-dannym-hh-ru-analiz-otkrytoy-statistiki_806355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7700" y="115888"/>
            <a:ext cx="8100764" cy="1470025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Московский Технический Университет Связи и Информатики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887" y="5908707"/>
            <a:ext cx="8564996" cy="6985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"Новые информационные технологии в образовании"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4FB94C-E774-4BD2-8D21-4DA8260FF3C8}"/>
              </a:ext>
            </a:extLst>
          </p:cNvPr>
          <p:cNvSpPr txBox="1"/>
          <p:nvPr/>
        </p:nvSpPr>
        <p:spPr>
          <a:xfrm>
            <a:off x="4683894" y="1484784"/>
            <a:ext cx="4313567" cy="3970318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</a:rPr>
              <a:t>"</a:t>
            </a:r>
            <a:r>
              <a:rPr lang="ru-RU" sz="3600" b="1" dirty="0">
                <a:solidFill>
                  <a:schemeClr val="bg1"/>
                </a:solidFill>
              </a:rPr>
              <a:t>Подготовка специалистов по платформе «1С» на кафедре 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«Корпоративные информационные системы» </a:t>
            </a:r>
            <a:r>
              <a:rPr lang="ru-RU" sz="3600" b="1" dirty="0" smtClean="0">
                <a:solidFill>
                  <a:schemeClr val="bg1"/>
                </a:solidFill>
              </a:rPr>
              <a:t>МТУСИ</a:t>
            </a:r>
            <a:r>
              <a:rPr lang="ru-RU" sz="3600" dirty="0">
                <a:solidFill>
                  <a:schemeClr val="bg1"/>
                </a:solidFill>
              </a:rPr>
              <a:t> "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84073E-2199-4DF8-BF63-9096B906FA4E}"/>
              </a:ext>
            </a:extLst>
          </p:cNvPr>
          <p:cNvSpPr txBox="1"/>
          <p:nvPr/>
        </p:nvSpPr>
        <p:spPr>
          <a:xfrm>
            <a:off x="6256236" y="6443636"/>
            <a:ext cx="274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>
                    <a:lumMod val="75000"/>
                  </a:prstClr>
                </a:solidFill>
              </a:rPr>
              <a:t>29 – 30 ЯНВАРЯ 2019 </a:t>
            </a:r>
            <a:r>
              <a:rPr lang="ru-RU" dirty="0">
                <a:solidFill>
                  <a:prstClr val="white">
                    <a:lumMod val="75000"/>
                  </a:prstClr>
                </a:solidFill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16029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184" y="1657350"/>
            <a:ext cx="83883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Подготовка специалистов для работы по одной из самых востребованных профессий на рынке труда в соответствии с требованиями одного из крупнейших работодателей в </a:t>
            </a:r>
            <a:r>
              <a:rPr lang="en-US" sz="2000" dirty="0"/>
              <a:t>IT</a:t>
            </a:r>
            <a:r>
              <a:rPr lang="ru-RU" sz="2000" dirty="0"/>
              <a:t>- сфере</a:t>
            </a:r>
            <a:r>
              <a:rPr lang="ru-RU" sz="20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Реализация </a:t>
            </a:r>
            <a:r>
              <a:rPr lang="ru-RU" sz="2000" dirty="0" smtClean="0"/>
              <a:t>практико- ориентированного </a:t>
            </a:r>
            <a:r>
              <a:rPr lang="ru-RU" sz="2000" dirty="0"/>
              <a:t>обучения на современном и всегда актуализированном программном обеспечении</a:t>
            </a:r>
            <a:r>
              <a:rPr lang="ru-RU" sz="20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Обеспечение конкурентного преимущества вуза на отечественном рынке образовательных услуг, а также решение вопроса организации практики учащихся и трудоустройства выпускников</a:t>
            </a:r>
            <a:r>
              <a:rPr lang="ru-RU" sz="20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Содействие сообществу «1С», и в первую очередь партнерам компании, в удовлетворении кадрового дефицита в системно-подготовленных высококвалифицированных специалистах</a:t>
            </a:r>
            <a:r>
              <a:rPr lang="ru-RU" sz="20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56954" y="404664"/>
            <a:ext cx="526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Цели и задачи реализации программы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184" y="1657350"/>
            <a:ext cx="838837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Подготовка </a:t>
            </a:r>
            <a:r>
              <a:rPr lang="ru-RU" sz="2000" dirty="0"/>
              <a:t>для работодателей специалистов, получивших фундаментальные знания в области программирования на «1С» еще в вузе и способных </a:t>
            </a:r>
            <a:r>
              <a:rPr lang="ru-RU" sz="2000" dirty="0" err="1"/>
              <a:t>бесшовно</a:t>
            </a:r>
            <a:r>
              <a:rPr lang="ru-RU" sz="2000" dirty="0"/>
              <a:t> влиться в производственный процесс без необходимости «</a:t>
            </a:r>
            <a:r>
              <a:rPr lang="ru-RU" sz="2000" dirty="0" err="1"/>
              <a:t>докрутки</a:t>
            </a:r>
            <a:r>
              <a:rPr lang="ru-RU" sz="2000" dirty="0" smtClean="0"/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Обеспечение студентов знаниями и навыками, необходимыми для сдачи сертификационных экзаменов «1С- Профессионал» и «1С- Специалист» во время учебы в вузе.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6954" y="404664"/>
            <a:ext cx="526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Цели и задачи реализации программы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6954" y="404664"/>
            <a:ext cx="526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Реализация программы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3423" y="17891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ФГОС ВО3++  и ПООП 09.03.01</a:t>
            </a:r>
            <a:endParaRPr lang="ru-RU" sz="2000" dirty="0"/>
          </a:p>
        </p:txBody>
      </p:sp>
      <p:sp>
        <p:nvSpPr>
          <p:cNvPr id="7" name="Плюс 6"/>
          <p:cNvSpPr/>
          <p:nvPr/>
        </p:nvSpPr>
        <p:spPr>
          <a:xfrm>
            <a:off x="2611510" y="1915927"/>
            <a:ext cx="648072" cy="4216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" name="TextBox 7"/>
          <p:cNvSpPr txBox="1"/>
          <p:nvPr/>
        </p:nvSpPr>
        <p:spPr>
          <a:xfrm>
            <a:off x="3267719" y="177281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Сертификационные курсы 1С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780928"/>
            <a:ext cx="6701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Планируемые встраиваемые дисциплины: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Базы данных корпоративных информационных систем;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Разработка корпоративных информационных систем;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Администрирование корпоративных информационных систем;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Основы клиент-серверного программирования;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Основы разработки </a:t>
            </a:r>
            <a:r>
              <a:rPr lang="en-US" sz="2000" dirty="0" smtClean="0"/>
              <a:t>ERP</a:t>
            </a:r>
            <a:r>
              <a:rPr lang="ru-RU" sz="2000" dirty="0" smtClean="0"/>
              <a:t>-систем;</a:t>
            </a:r>
            <a:endParaRPr lang="ru-RU" sz="2000" dirty="0"/>
          </a:p>
        </p:txBody>
      </p:sp>
      <p:sp>
        <p:nvSpPr>
          <p:cNvPr id="10" name="Равно 9"/>
          <p:cNvSpPr/>
          <p:nvPr/>
        </p:nvSpPr>
        <p:spPr>
          <a:xfrm>
            <a:off x="5787999" y="1932263"/>
            <a:ext cx="805110" cy="4216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3040" y="1940153"/>
            <a:ext cx="189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Специалист 1С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0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6954" y="404664"/>
            <a:ext cx="526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Реализация программы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13</a:t>
            </a:fld>
            <a:endParaRPr lang="ru-RU" dirty="0"/>
          </a:p>
        </p:txBody>
      </p:sp>
      <p:pic>
        <p:nvPicPr>
          <p:cNvPr id="14" name="Picture 2" descr="http://1clenta.ru/image/37/1c%20professional%2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7" y="1916832"/>
            <a:ext cx="2390745" cy="338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2448272" cy="338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797" y="5517232"/>
            <a:ext cx="239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окончании 6 семестра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55172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окончании 7 семестра</a:t>
            </a:r>
            <a:endParaRPr lang="ru-RU" dirty="0"/>
          </a:p>
        </p:txBody>
      </p:sp>
      <p:pic>
        <p:nvPicPr>
          <p:cNvPr id="2056" name="Picture 8" descr="http://www.iile.ru/sourse/documents/obrazec_dip_bak_s_otl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54" y="1916831"/>
            <a:ext cx="3168164" cy="338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47700" y="553034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окончании 8 семестра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6954" y="404664"/>
            <a:ext cx="526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Реализация программы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14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5735" y="501317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планируем завершить работу над учебно-методическим комплексом программы к весне и </a:t>
            </a:r>
            <a:r>
              <a:rPr lang="ru-RU" b="1" dirty="0"/>
              <a:t>уже с сентября следующего учебного года запустить программу</a:t>
            </a:r>
          </a:p>
        </p:txBody>
      </p:sp>
      <p:pic>
        <p:nvPicPr>
          <p:cNvPr id="1034" name="Picture 10" descr="https://uploads-ssl.webflow.com/5beb53f0816583154a84e450/5bee9c13683c0954f7bfe7e3_chto-takoe-1s-1s-franchayzingchast_0-p-5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" y="2138172"/>
            <a:ext cx="4762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0" y="2357157"/>
            <a:ext cx="428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Производственная практика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Преддипломная практика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r>
              <a:rPr lang="ru-RU" b="1" dirty="0" smtClean="0"/>
              <a:t>На предприятиях-партнерах фирмы 1С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04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797" y="141277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871C8C02-66C0-45E9-9B1A-A13D90713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3" y="12700"/>
            <a:ext cx="6480721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Московский Технический Университет Связи и Информатики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МТУСИ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10963CE7-03CE-4D07-AF79-32E35FFEFA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0833" y="2463547"/>
            <a:ext cx="6466111" cy="6554196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Цифры и факты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Основан в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1921</a:t>
            </a: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году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Учредитель   вуза-    Россвязь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региональных   филиала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Колледж  телекоммуникаций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Научный  центр,     Технопарк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Институт повышения квалификации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ИКТ специалистов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Около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7 000 студентов дневной и заочной формы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факультетов,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41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кафедра,  40 научных    лабораторий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Около 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00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преподавателей  и  научных    сотрудников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Около 30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направлений подготовки  бакалавриата, магистратуры, аспирантуры и докторантуры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dirty="0">
              <a:cs typeface="Arial" charset="0"/>
            </a:endParaRPr>
          </a:p>
        </p:txBody>
      </p:sp>
      <p:pic>
        <p:nvPicPr>
          <p:cNvPr id="8197" name="Picture 5" descr="MTUCI_logo">
            <a:extLst>
              <a:ext uri="{FF2B5EF4-FFF2-40B4-BE49-F238E27FC236}">
                <a16:creationId xmlns="" xmlns:a16="http://schemas.microsoft.com/office/drawing/2014/main" id="{726E20B0-58EB-47F5-9EF6-47B5AA0A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17" y="115887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>
            <a:extLst>
              <a:ext uri="{FF2B5EF4-FFF2-40B4-BE49-F238E27FC236}">
                <a16:creationId xmlns="" xmlns:a16="http://schemas.microsoft.com/office/drawing/2014/main" id="{1D2A3E79-4B33-4B2A-A121-EB26415F1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833" y="1140108"/>
            <a:ext cx="72368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ведущий учебно-научный центр в России и стран СНГ по подготовке и повышению квалификации специалистов в сфере телекоммуникаций, информационных технологий, информационной  безопасности,  радио- техники  и   экономики.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9E0748C-B6DB-4560-8EEA-F4E63266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26383"/>
            <a:ext cx="3360347" cy="20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ТЕХНОЛОГИИ\Информационные технологии\I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392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88182" y="260648"/>
            <a:ext cx="8172250" cy="981075"/>
          </a:xfrm>
        </p:spPr>
        <p:txBody>
          <a:bodyPr/>
          <a:lstStyle/>
          <a:p>
            <a:r>
              <a:rPr lang="ru-RU" altLang="ru-RU" sz="3600" dirty="0">
                <a:solidFill>
                  <a:schemeClr val="bg1"/>
                </a:solidFill>
              </a:rPr>
              <a:t>Факультет Информационных технологий</a:t>
            </a:r>
            <a:r>
              <a:rPr lang="en-US" altLang="ru-RU" dirty="0">
                <a:solidFill>
                  <a:schemeClr val="bg1"/>
                </a:solidFill>
              </a:rPr>
              <a:t/>
            </a:r>
            <a:br>
              <a:rPr lang="en-US" altLang="ru-RU" dirty="0">
                <a:solidFill>
                  <a:schemeClr val="bg1"/>
                </a:solidFill>
              </a:rPr>
            </a:b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07950" y="1112666"/>
            <a:ext cx="6994525" cy="125273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Около 500 студентов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6 кафедр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70</a:t>
            </a:r>
            <a:r>
              <a:rPr lang="ru-RU" dirty="0">
                <a:solidFill>
                  <a:schemeClr val="bg1"/>
                </a:solidFill>
              </a:rPr>
              <a:t> преподавателей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направлений подготовки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декан ИТ\Documents\МТУСИ\Деканат ИТ\Презентации\phoca_thumb_l_23261718403_66d3bdc69b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67794" cy="30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кан ИТ\Documents\МТУСИ\Деканат ИТ\Презентации\shell_win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5637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екан ИТ\Documents\МТУСИ\Деканат ИТ\Презентации\photo_1132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404171" cy="30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6954" y="404664"/>
            <a:ext cx="5051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Выбор партнера- Почему «1С»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62488"/>
            <a:ext cx="846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Лидирующие позиции компании на IT- рынке, актуальность программных продуктов, востребованность специалистов на рынке труда;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825" y="2327901"/>
            <a:ext cx="8386262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Более </a:t>
            </a:r>
            <a:r>
              <a:rPr lang="ru-RU" sz="1600" b="1" i="0" u="none" strike="noStrike" baseline="0" dirty="0" smtClean="0">
                <a:solidFill>
                  <a:srgbClr val="0065CC"/>
                </a:solidFill>
                <a:latin typeface="Arial"/>
              </a:rPr>
              <a:t>1000 </a:t>
            </a:r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тиражируемых прикладных решений </a:t>
            </a:r>
          </a:p>
          <a:p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Более </a:t>
            </a:r>
            <a:r>
              <a:rPr lang="ru-RU" sz="1600" b="1" i="0" u="none" strike="noStrike" baseline="0" dirty="0" smtClean="0">
                <a:solidFill>
                  <a:srgbClr val="0065CC"/>
                </a:solidFill>
                <a:latin typeface="Arial"/>
              </a:rPr>
              <a:t>5 000 000 </a:t>
            </a:r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пользователей более, чем в </a:t>
            </a:r>
            <a:r>
              <a:rPr lang="ru-RU" sz="1600" b="1" i="0" u="none" strike="noStrike" baseline="0" dirty="0" smtClean="0">
                <a:solidFill>
                  <a:srgbClr val="0065CC"/>
                </a:solidFill>
                <a:latin typeface="Arial"/>
              </a:rPr>
              <a:t>1 500 000 </a:t>
            </a:r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коммерческих предприятий и государственных учреждений </a:t>
            </a:r>
          </a:p>
          <a:p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Более </a:t>
            </a:r>
            <a:r>
              <a:rPr lang="ru-RU" sz="1600" b="1" i="0" u="none" strike="noStrike" baseline="0" dirty="0" smtClean="0">
                <a:solidFill>
                  <a:srgbClr val="FF0000"/>
                </a:solidFill>
                <a:latin typeface="Arial"/>
              </a:rPr>
              <a:t>200 000 </a:t>
            </a:r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специалистов в ИТ-службах организаций-пользователей </a:t>
            </a:r>
          </a:p>
          <a:p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Более </a:t>
            </a:r>
            <a:r>
              <a:rPr lang="ru-RU" sz="1600" b="1" i="0" u="none" strike="noStrike" baseline="0" dirty="0" smtClean="0">
                <a:solidFill>
                  <a:srgbClr val="FF0000"/>
                </a:solidFill>
                <a:latin typeface="Arial"/>
              </a:rPr>
              <a:t>300 000 </a:t>
            </a:r>
            <a:r>
              <a:rPr lang="ru-RU" sz="1600" b="0" i="0" u="none" strike="noStrike" baseline="0" dirty="0" smtClean="0">
                <a:solidFill>
                  <a:srgbClr val="292929"/>
                </a:solidFill>
                <a:latin typeface="Arial"/>
              </a:rPr>
              <a:t>специалистов программируют на языке 1С:Предприятия</a:t>
            </a:r>
            <a:endParaRPr lang="en-US" sz="1600" b="0" i="0" u="none" strike="noStrike" baseline="0" dirty="0" smtClean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39" y="3717032"/>
            <a:ext cx="846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Наличие компетенций и решений компании, способных реально практически развить и расширить знания, навыки и умения студентов факультета в области программирования, конфигурирования и администрирования информационной системы и базы данных, анализа и обмена данных;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1539" y="4917361"/>
            <a:ext cx="846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Позиция компании, направленная на взаимовыгодное сотрудничество с вузами, в том числе, путем открытия базовых кафедр (МФТИ, ВШЭ, РЭУ им. Плеханова, </a:t>
            </a:r>
            <a:r>
              <a:rPr lang="ru-RU" dirty="0" err="1" smtClean="0"/>
              <a:t>СПбГУТ</a:t>
            </a:r>
            <a:r>
              <a:rPr lang="ru-RU" dirty="0" smtClean="0"/>
              <a:t>, ЮФУ, …), новых магистерских программ, встраивания дисциплин в учебные планы, сертификационной подготовки преподавателей и т.п. 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1841500" cy="13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5935"/>
            <a:ext cx="1115566" cy="109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9249" y="315520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Подписание договора о создании базовой кафедры «1С» в МТУСИ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1" y="1393136"/>
            <a:ext cx="8064896" cy="491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50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 апреля 2017 года. Расширенное заседание </a:t>
            </a:r>
            <a:r>
              <a:rPr lang="ru-RU" dirty="0" err="1" smtClean="0"/>
              <a:t>Россвязи</a:t>
            </a:r>
            <a:r>
              <a:rPr lang="ru-RU" dirty="0" smtClean="0"/>
              <a:t> на выставке «СВЯЗЬ-2017»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506" y="1654454"/>
            <a:ext cx="861912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Подписание Договора о создании базовой </a:t>
            </a:r>
            <a:r>
              <a:rPr lang="ru-RU" sz="2400" dirty="0">
                <a:solidFill>
                  <a:prstClr val="black"/>
                </a:solidFill>
              </a:rPr>
              <a:t>кафедры </a:t>
            </a:r>
            <a:r>
              <a:rPr lang="ru-RU" sz="2400" dirty="0">
                <a:solidFill>
                  <a:schemeClr val="accent1"/>
                </a:solidFill>
              </a:rPr>
              <a:t>«Корпоративные информационные </a:t>
            </a:r>
            <a:r>
              <a:rPr lang="ru-RU" sz="2400" dirty="0" smtClean="0">
                <a:solidFill>
                  <a:schemeClr val="accent1"/>
                </a:solidFill>
              </a:rPr>
              <a:t>системы»</a:t>
            </a:r>
            <a:r>
              <a:rPr lang="ru-RU" sz="2400" dirty="0">
                <a:solidFill>
                  <a:prstClr val="black"/>
                </a:solidFill>
              </a:rPr>
              <a:t> между МТУСИ и </a:t>
            </a:r>
            <a:r>
              <a:rPr lang="ru-RU" sz="2400" dirty="0" smtClean="0">
                <a:solidFill>
                  <a:prstClr val="black"/>
                </a:solidFill>
              </a:rPr>
              <a:t>Фирмой </a:t>
            </a:r>
            <a:r>
              <a:rPr lang="ru-RU" sz="2400" dirty="0">
                <a:solidFill>
                  <a:prstClr val="black"/>
                </a:solidFill>
              </a:rPr>
              <a:t>1С </a:t>
            </a:r>
            <a:r>
              <a:rPr lang="ru-RU" sz="2400" dirty="0" smtClean="0">
                <a:solidFill>
                  <a:schemeClr val="accent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Утверждение Положения о базовой кафедре;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Формирование штатного состава кафедры;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Выделение помещений и оснащение кафедры;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Направление преподавателей на сертификационные курсы «1С»;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Встраивание дисциплин в учебные планы направлений подготовки бакалавров и магистров;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Начало занятий для первых групп студентов- 1 сентября 2017 года.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 startAt="2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6954" y="337503"/>
            <a:ext cx="526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</a:rPr>
              <a:t>Этапы запуска проекта Базовой кафедры «1С» в МТУСИ</a:t>
            </a:r>
            <a:endParaRPr lang="ru-RU" sz="2800" b="1"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" y="0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5935"/>
            <a:ext cx="1331590" cy="13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148" y="1988840"/>
            <a:ext cx="8388374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обучено уже более 300 бакалавров очной и заочной формы </a:t>
            </a:r>
            <a:r>
              <a:rPr lang="ru-RU" sz="2400" dirty="0" smtClean="0"/>
              <a:t>обучения по 5 направлениям подготовки;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о</a:t>
            </a:r>
            <a:r>
              <a:rPr lang="ru-RU" sz="2400" dirty="0" smtClean="0"/>
              <a:t>коло 20 </a:t>
            </a:r>
            <a:r>
              <a:rPr lang="ru-RU" sz="2400" dirty="0" smtClean="0"/>
              <a:t> </a:t>
            </a:r>
            <a:r>
              <a:rPr lang="ru-RU" sz="2400" dirty="0"/>
              <a:t>студентов прошли производственную практику в учебном центре </a:t>
            </a:r>
            <a:r>
              <a:rPr lang="ru-RU" sz="2400" dirty="0" smtClean="0"/>
              <a:t>1С и написали </a:t>
            </a:r>
            <a:r>
              <a:rPr lang="ru-RU" sz="2400" dirty="0"/>
              <a:t>выпускную квалификационную работу на кафедре</a:t>
            </a:r>
            <a:r>
              <a:rPr lang="ru-RU" sz="2400" dirty="0" smtClean="0"/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роведено более 10 совместных мероприятий для студентов и школьников (День открытых дверей, </a:t>
            </a:r>
            <a:r>
              <a:rPr lang="ru-RU" sz="2400" dirty="0" err="1" smtClean="0"/>
              <a:t>профориентационные</a:t>
            </a:r>
            <a:r>
              <a:rPr lang="ru-RU" sz="2400" dirty="0" smtClean="0"/>
              <a:t> экскурсии,…)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6954" y="404664"/>
            <a:ext cx="526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Достигнутые результаты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" y="0"/>
            <a:ext cx="167709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5934"/>
            <a:ext cx="1115565" cy="109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4059" y="341992"/>
            <a:ext cx="597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Востребованность специалистов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8</a:t>
            </a:fld>
            <a:endParaRPr lang="ru-RU"/>
          </a:p>
        </p:txBody>
      </p:sp>
      <p:pic>
        <p:nvPicPr>
          <p:cNvPr id="3" name="Picture 2" descr="ÐÐ°ÑÑÐ¸Ð½ÐºÐ¸ Ð¿Ð¾ Ð·Ð°Ð¿ÑÐ¾ÑÑ ÐÐ¾ÑÑÐµÐ±Ð½Ð¾ÑÑÑ Ð² Ð¿ÑÐ¾Ð³ÑÐ°Ð¼Ð¼Ð¸ÑÑÐ°Ñ 1Ñ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2411"/>
            <a:ext cx="8739988" cy="37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1984" y="621624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Ссылка на источник: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0216" y="61700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https</a:t>
            </a:r>
            <a:r>
              <a:rPr lang="ru-RU" sz="1200" u="sng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://infostart.ru/journal/news/mir-1s/vostrebovannost-spetsialistov-1s-po-dannym-hh-ru-analiz-otkrytoy-statistiki_806355/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" y="0"/>
            <a:ext cx="167709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5934"/>
            <a:ext cx="1115565" cy="109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3565" y="1411420"/>
            <a:ext cx="370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Разработчик 1С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941-308C-4B3D-BCCD-DC176914BC91}" type="slidenum">
              <a:rPr lang="ru-RU" smtClean="0"/>
              <a:t>9</a:t>
            </a:fld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303485" y="2140212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04649" y="2140212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4514" y="3283629"/>
            <a:ext cx="3702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Разработчик платформы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551" y="3283628"/>
            <a:ext cx="3702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Разработчик прикладных решений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8781" y="201975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Специфика подготовки специалистов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705</Words>
  <Application>Microsoft Office PowerPoint</Application>
  <PresentationFormat>Экран 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IT</vt:lpstr>
      <vt:lpstr>Московский Технический Университет Связи и Информатики</vt:lpstr>
      <vt:lpstr>Московский Технический Университет Связи и Информатики (МТУСИ)</vt:lpstr>
      <vt:lpstr>Факультет Информационных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декан ИТ</dc:creator>
  <cp:lastModifiedBy>Kafera_KIS</cp:lastModifiedBy>
  <cp:revision>64</cp:revision>
  <dcterms:created xsi:type="dcterms:W3CDTF">2017-03-24T10:15:01Z</dcterms:created>
  <dcterms:modified xsi:type="dcterms:W3CDTF">2019-01-22T08:09:14Z</dcterms:modified>
</cp:coreProperties>
</file>